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custDataLst>
    <p:tags r:id="rId15"/>
  </p:custDataLst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CEDCB-FF71-4D8B-BB77-4F5B1B8E7817}" type="datetimeFigureOut">
              <a:rPr lang="sr-Latn-CS" smtClean="0"/>
              <a:pPr/>
              <a:t>25.1.2013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93277-A24A-44FA-971B-F6D5620E7AA2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CEDCB-FF71-4D8B-BB77-4F5B1B8E7817}" type="datetimeFigureOut">
              <a:rPr lang="sr-Latn-CS" smtClean="0"/>
              <a:pPr/>
              <a:t>25.1.2013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93277-A24A-44FA-971B-F6D5620E7AA2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CEDCB-FF71-4D8B-BB77-4F5B1B8E7817}" type="datetimeFigureOut">
              <a:rPr lang="sr-Latn-CS" smtClean="0"/>
              <a:pPr/>
              <a:t>25.1.2013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93277-A24A-44FA-971B-F6D5620E7AA2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CEDCB-FF71-4D8B-BB77-4F5B1B8E7817}" type="datetimeFigureOut">
              <a:rPr lang="sr-Latn-CS" smtClean="0"/>
              <a:pPr/>
              <a:t>25.1.2013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93277-A24A-44FA-971B-F6D5620E7AA2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CEDCB-FF71-4D8B-BB77-4F5B1B8E7817}" type="datetimeFigureOut">
              <a:rPr lang="sr-Latn-CS" smtClean="0"/>
              <a:pPr/>
              <a:t>25.1.2013</a:t>
            </a:fld>
            <a:endParaRPr lang="bs-Latn-B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93277-A24A-44FA-971B-F6D5620E7AA2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CEDCB-FF71-4D8B-BB77-4F5B1B8E7817}" type="datetimeFigureOut">
              <a:rPr lang="sr-Latn-CS" smtClean="0"/>
              <a:pPr/>
              <a:t>25.1.2013</a:t>
            </a:fld>
            <a:endParaRPr lang="bs-Latn-B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93277-A24A-44FA-971B-F6D5620E7AA2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CEDCB-FF71-4D8B-BB77-4F5B1B8E7817}" type="datetimeFigureOut">
              <a:rPr lang="sr-Latn-CS" smtClean="0"/>
              <a:pPr/>
              <a:t>25.1.2013</a:t>
            </a:fld>
            <a:endParaRPr lang="bs-Latn-B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93277-A24A-44FA-971B-F6D5620E7AA2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CEDCB-FF71-4D8B-BB77-4F5B1B8E7817}" type="datetimeFigureOut">
              <a:rPr lang="sr-Latn-CS" smtClean="0"/>
              <a:pPr/>
              <a:t>25.1.2013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93277-A24A-44FA-971B-F6D5620E7AA2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s-Latn-B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CEDCB-FF71-4D8B-BB77-4F5B1B8E7817}" type="datetimeFigureOut">
              <a:rPr lang="sr-Latn-CS" smtClean="0"/>
              <a:pPr/>
              <a:t>25.1.2013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93277-A24A-44FA-971B-F6D5620E7AA2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CEDCB-FF71-4D8B-BB77-4F5B1B8E7817}" type="datetimeFigureOut">
              <a:rPr lang="sr-Latn-CS" smtClean="0"/>
              <a:pPr/>
              <a:t>25.1.2013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93277-A24A-44FA-971B-F6D5620E7AA2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CEDCB-FF71-4D8B-BB77-4F5B1B8E7817}" type="datetimeFigureOut">
              <a:rPr lang="sr-Latn-CS" smtClean="0"/>
              <a:pPr/>
              <a:t>25.1.2013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93277-A24A-44FA-971B-F6D5620E7AA2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CEDCB-FF71-4D8B-BB77-4F5B1B8E7817}" type="datetimeFigureOut">
              <a:rPr lang="sr-Latn-CS" smtClean="0"/>
              <a:pPr/>
              <a:t>25.1.2013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793277-A24A-44FA-971B-F6D5620E7AA2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4.jpeg"/><Relationship Id="rId7" Type="http://schemas.openxmlformats.org/officeDocument/2006/relationships/image" Target="../media/image17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eg"/><Relationship Id="rId5" Type="http://schemas.openxmlformats.org/officeDocument/2006/relationships/image" Target="../media/image2.png"/><Relationship Id="rId4" Type="http://schemas.openxmlformats.org/officeDocument/2006/relationships/image" Target="../media/image15.jpeg"/><Relationship Id="rId9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158" y="357166"/>
            <a:ext cx="7415242" cy="1470025"/>
          </a:xfrm>
        </p:spPr>
        <p:txBody>
          <a:bodyPr>
            <a:normAutofit/>
          </a:bodyPr>
          <a:lstStyle/>
          <a:p>
            <a:pPr algn="l"/>
            <a:r>
              <a:rPr lang="bs-Latn-BA" sz="6000" b="1" dirty="0" smtClean="0">
                <a:solidFill>
                  <a:srgbClr val="FF0000"/>
                </a:solidFill>
              </a:rPr>
              <a:t>3D PRINTERI</a:t>
            </a:r>
            <a:endParaRPr lang="bs-Latn-BA" sz="6000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14810" y="5214950"/>
            <a:ext cx="4557722" cy="971560"/>
          </a:xfrm>
        </p:spPr>
        <p:txBody>
          <a:bodyPr>
            <a:normAutofit/>
          </a:bodyPr>
          <a:lstStyle/>
          <a:p>
            <a:pPr algn="r"/>
            <a:r>
              <a:rPr lang="bs-Latn-BA" sz="4000" b="1" dirty="0" smtClean="0">
                <a:solidFill>
                  <a:srgbClr val="FF0000"/>
                </a:solidFill>
              </a:rPr>
              <a:t>Tarčin Edisa</a:t>
            </a:r>
            <a:endParaRPr lang="bs-Latn-BA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2000"/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</p:spPr>
        <p:txBody>
          <a:bodyPr>
            <a:normAutofit fontScale="90000"/>
          </a:bodyPr>
          <a:lstStyle/>
          <a:p>
            <a:pPr algn="l"/>
            <a:r>
              <a:rPr lang="bs-Latn-BA" dirty="0" smtClean="0"/>
              <a:t/>
            </a:r>
            <a:br>
              <a:rPr lang="bs-Latn-BA" dirty="0" smtClean="0"/>
            </a:br>
            <a:r>
              <a:rPr lang="bs-Latn-BA" sz="5600" b="1" dirty="0" smtClean="0">
                <a:solidFill>
                  <a:srgbClr val="FF0000"/>
                </a:solidFill>
              </a:rPr>
              <a:t>* Rapid Manufacturing</a:t>
            </a:r>
            <a:br>
              <a:rPr lang="bs-Latn-BA" sz="5600" b="1" dirty="0" smtClean="0">
                <a:solidFill>
                  <a:srgbClr val="FF0000"/>
                </a:solidFill>
              </a:rPr>
            </a:br>
            <a:r>
              <a:rPr lang="bs-Latn-BA" sz="5600" b="1" dirty="0" smtClean="0">
                <a:solidFill>
                  <a:srgbClr val="FF0000"/>
                </a:solidFill>
              </a:rPr>
              <a:t>* Additive Manufacturing/ stereolitografija</a:t>
            </a:r>
            <a:br>
              <a:rPr lang="bs-Latn-BA" sz="5600" b="1" dirty="0" smtClean="0">
                <a:solidFill>
                  <a:srgbClr val="FF0000"/>
                </a:solidFill>
              </a:rPr>
            </a:br>
            <a:r>
              <a:rPr lang="bs-Latn-BA" sz="5600" b="1" dirty="0" smtClean="0">
                <a:solidFill>
                  <a:srgbClr val="FF0000"/>
                </a:solidFill>
              </a:rPr>
              <a:t>*3D printanje</a:t>
            </a:r>
            <a:br>
              <a:rPr lang="bs-Latn-BA" sz="5600" b="1" dirty="0" smtClean="0">
                <a:solidFill>
                  <a:srgbClr val="FF0000"/>
                </a:solidFill>
              </a:rPr>
            </a:br>
            <a:r>
              <a:rPr lang="bs-Latn-BA" sz="5600" b="1" dirty="0" smtClean="0">
                <a:solidFill>
                  <a:srgbClr val="FF0000"/>
                </a:solidFill>
              </a:rPr>
              <a:t>*1988. god. </a:t>
            </a:r>
            <a:br>
              <a:rPr lang="bs-Latn-BA" sz="5600" b="1" dirty="0" smtClean="0">
                <a:solidFill>
                  <a:srgbClr val="FF0000"/>
                </a:solidFill>
              </a:rPr>
            </a:br>
            <a:r>
              <a:rPr lang="bs-Latn-BA" sz="5600" b="1" dirty="0" smtClean="0">
                <a:solidFill>
                  <a:srgbClr val="FF0000"/>
                </a:solidFill>
              </a:rPr>
              <a:t>*2000. god.</a:t>
            </a:r>
            <a:br>
              <a:rPr lang="bs-Latn-BA" sz="5600" b="1" dirty="0" smtClean="0">
                <a:solidFill>
                  <a:srgbClr val="FF0000"/>
                </a:solidFill>
              </a:rPr>
            </a:br>
            <a:r>
              <a:rPr lang="bs-Latn-BA" dirty="0" smtClean="0"/>
              <a:t/>
            </a:r>
            <a:br>
              <a:rPr lang="bs-Latn-BA" dirty="0" smtClean="0"/>
            </a:br>
            <a:endParaRPr lang="bs-Latn-B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2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</p:spPr>
        <p:txBody>
          <a:bodyPr>
            <a:normAutofit/>
          </a:bodyPr>
          <a:lstStyle/>
          <a:p>
            <a:pPr algn="l"/>
            <a:r>
              <a:rPr lang="bs-Latn-BA" sz="5000" b="1" dirty="0" smtClean="0"/>
              <a:t>NAČIN RADA 3D PRINTERA</a:t>
            </a:r>
            <a:br>
              <a:rPr lang="bs-Latn-BA" sz="5000" b="1" dirty="0" smtClean="0"/>
            </a:br>
            <a:r>
              <a:rPr lang="bs-Latn-BA" sz="5000" b="1" dirty="0" smtClean="0"/>
              <a:t/>
            </a:r>
            <a:br>
              <a:rPr lang="bs-Latn-BA" sz="5000" b="1" dirty="0" smtClean="0"/>
            </a:br>
            <a:r>
              <a:rPr lang="bs-Latn-BA" sz="5000" b="1" dirty="0" smtClean="0"/>
              <a:t>* CAD fajl (urađeno ili 3D skenirano)</a:t>
            </a:r>
            <a:br>
              <a:rPr lang="bs-Latn-BA" sz="5000" b="1" dirty="0" smtClean="0"/>
            </a:br>
            <a:r>
              <a:rPr lang="bs-Latn-BA" sz="5000" b="1" dirty="0" smtClean="0"/>
              <a:t>* sijeku se horizontalni slojevi</a:t>
            </a:r>
            <a:br>
              <a:rPr lang="bs-Latn-BA" sz="5000" b="1" dirty="0" smtClean="0"/>
            </a:br>
            <a:r>
              <a:rPr lang="bs-Latn-BA" sz="5000" b="1" dirty="0" smtClean="0"/>
              <a:t>* 3D printer čita fajl</a:t>
            </a:r>
            <a:br>
              <a:rPr lang="bs-Latn-BA" sz="5000" b="1" dirty="0" smtClean="0"/>
            </a:br>
            <a:r>
              <a:rPr lang="bs-Latn-BA" sz="5000" b="1" dirty="0" smtClean="0"/>
              <a:t>* sloj + sloj = 3D objekat</a:t>
            </a:r>
            <a:br>
              <a:rPr lang="bs-Latn-BA" sz="5000" b="1" dirty="0" smtClean="0"/>
            </a:br>
            <a:endParaRPr lang="bs-Latn-BA" sz="5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68478"/>
          </a:xfrm>
        </p:spPr>
        <p:txBody>
          <a:bodyPr>
            <a:noAutofit/>
          </a:bodyPr>
          <a:lstStyle/>
          <a:p>
            <a:pPr algn="l"/>
            <a:r>
              <a:rPr lang="bs-Latn-BA" sz="4500" b="1" dirty="0" smtClean="0"/>
              <a:t>NEKE OD METODA 3D PRINTANJA</a:t>
            </a:r>
            <a:br>
              <a:rPr lang="bs-Latn-BA" sz="4500" b="1" dirty="0" smtClean="0"/>
            </a:br>
            <a:r>
              <a:rPr lang="bs-Latn-BA" sz="4500" b="1" dirty="0" smtClean="0"/>
              <a:t>*Inkjet printanje</a:t>
            </a:r>
            <a:endParaRPr lang="bs-Latn-BA" sz="4500" b="1" dirty="0"/>
          </a:p>
        </p:txBody>
      </p:sp>
      <p:pic>
        <p:nvPicPr>
          <p:cNvPr id="3" name="Picture 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071678"/>
            <a:ext cx="7500990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81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26196"/>
          </a:xfrm>
        </p:spPr>
        <p:txBody>
          <a:bodyPr>
            <a:normAutofit/>
          </a:bodyPr>
          <a:lstStyle/>
          <a:p>
            <a:pPr algn="l"/>
            <a:r>
              <a:rPr lang="bs-Latn-BA" sz="5000" b="1" dirty="0"/>
              <a:t>LAMINATED OBJECT MANUFACTURING (LOM</a:t>
            </a:r>
            <a:r>
              <a:rPr lang="bs-Latn-BA" sz="5000" b="1" dirty="0" smtClean="0"/>
              <a:t>)</a:t>
            </a:r>
            <a:br>
              <a:rPr lang="bs-Latn-BA" sz="5000" b="1" dirty="0" smtClean="0"/>
            </a:br>
            <a:r>
              <a:rPr lang="bs-Latn-BA" sz="5000" b="1" dirty="0" smtClean="0"/>
              <a:t/>
            </a:r>
            <a:br>
              <a:rPr lang="bs-Latn-BA" sz="5000" b="1" dirty="0" smtClean="0"/>
            </a:br>
            <a:r>
              <a:rPr lang="bs-Latn-BA" sz="5000" b="1" dirty="0" smtClean="0"/>
              <a:t>*isječeni papir/plastika</a:t>
            </a:r>
            <a:br>
              <a:rPr lang="bs-Latn-BA" sz="5000" b="1" dirty="0" smtClean="0"/>
            </a:br>
            <a:r>
              <a:rPr lang="bs-Latn-BA" sz="5000" b="1" dirty="0" smtClean="0"/>
              <a:t>*ljepilo na vodenoj bazi</a:t>
            </a:r>
            <a:br>
              <a:rPr lang="bs-Latn-BA" sz="5000" b="1" dirty="0" smtClean="0"/>
            </a:br>
            <a:r>
              <a:rPr lang="bs-Latn-BA" sz="5000" b="1" dirty="0" smtClean="0"/>
              <a:t>*ekonomski prihvatljiva</a:t>
            </a:r>
            <a:br>
              <a:rPr lang="bs-Latn-BA" sz="5000" b="1" dirty="0" smtClean="0"/>
            </a:br>
            <a:r>
              <a:rPr lang="bs-Latn-BA" sz="5000" b="1" dirty="0" smtClean="0"/>
              <a:t>*naj”zelenija”</a:t>
            </a:r>
            <a:r>
              <a:rPr lang="bs-Latn-BA" dirty="0"/>
              <a:t/>
            </a:r>
            <a:br>
              <a:rPr lang="bs-Latn-BA" dirty="0"/>
            </a:br>
            <a:endParaRPr lang="bs-Latn-B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3000"/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</p:spPr>
        <p:txBody>
          <a:bodyPr>
            <a:noAutofit/>
          </a:bodyPr>
          <a:lstStyle/>
          <a:p>
            <a:r>
              <a:rPr lang="bs-Latn-BA" sz="4500" b="1" dirty="0">
                <a:solidFill>
                  <a:srgbClr val="0000FF"/>
                </a:solidFill>
              </a:rPr>
              <a:t>PRIMJENA I ZNAČAJ 3D </a:t>
            </a:r>
            <a:r>
              <a:rPr lang="bs-Latn-BA" sz="4500" b="1" dirty="0" smtClean="0">
                <a:solidFill>
                  <a:srgbClr val="0000FF"/>
                </a:solidFill>
              </a:rPr>
              <a:t>PRINTERA</a:t>
            </a:r>
            <a:br>
              <a:rPr lang="bs-Latn-BA" sz="4500" b="1" dirty="0" smtClean="0">
                <a:solidFill>
                  <a:srgbClr val="0000FF"/>
                </a:solidFill>
              </a:rPr>
            </a:br>
            <a:r>
              <a:rPr lang="bs-Latn-BA" sz="4500" b="1" dirty="0">
                <a:solidFill>
                  <a:srgbClr val="0000FF"/>
                </a:solidFill>
              </a:rPr>
              <a:t/>
            </a:r>
            <a:br>
              <a:rPr lang="bs-Latn-BA" sz="4500" b="1" dirty="0">
                <a:solidFill>
                  <a:srgbClr val="0000FF"/>
                </a:solidFill>
              </a:rPr>
            </a:br>
            <a:r>
              <a:rPr lang="bs-Latn-BA" sz="4500" b="1" dirty="0">
                <a:solidFill>
                  <a:srgbClr val="0000FF"/>
                </a:solidFill>
              </a:rPr>
              <a:t>3D printeri se primjenjuju u arhitekturi, dizajnu,  medicini, mašinstvu, geografiji, industriji, pa čak i u kulinarstvu, te u mnogim drugim oblastima. </a:t>
            </a:r>
            <a:br>
              <a:rPr lang="bs-Latn-BA" sz="4500" b="1" dirty="0">
                <a:solidFill>
                  <a:srgbClr val="0000FF"/>
                </a:solidFill>
              </a:rPr>
            </a:br>
            <a:endParaRPr lang="bs-Latn-BA" sz="4500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97634"/>
          </a:xfrm>
        </p:spPr>
        <p:txBody>
          <a:bodyPr/>
          <a:lstStyle/>
          <a:p>
            <a:pPr algn="l"/>
            <a:r>
              <a:rPr lang="bs-Latn-BA" u="sng" dirty="0" smtClean="0"/>
              <a:t>3D printanje zgrade</a:t>
            </a:r>
            <a:r>
              <a:rPr lang="bs-Latn-BA" dirty="0" smtClean="0"/>
              <a:t/>
            </a:r>
            <a:br>
              <a:rPr lang="bs-Latn-BA" dirty="0" smtClean="0"/>
            </a:br>
            <a:r>
              <a:rPr lang="bs-Latn-BA" dirty="0" smtClean="0"/>
              <a:t>* rad holandskog arhitekte i stručnjaka u 3D printanju</a:t>
            </a:r>
            <a:br>
              <a:rPr lang="bs-Latn-BA" dirty="0" smtClean="0"/>
            </a:br>
            <a:r>
              <a:rPr lang="bs-Latn-BA" dirty="0" smtClean="0"/>
              <a:t>* pijesak + “vezivo poput mramora,jače od cementa”</a:t>
            </a:r>
            <a:br>
              <a:rPr lang="bs-Latn-BA" dirty="0" smtClean="0"/>
            </a:br>
            <a:r>
              <a:rPr lang="bs-Latn-BA" dirty="0" smtClean="0"/>
              <a:t>* 1000 m</a:t>
            </a:r>
            <a:r>
              <a:rPr lang="bs-Latn-BA" baseline="30000" dirty="0" smtClean="0"/>
              <a:t>2 </a:t>
            </a:r>
            <a:br>
              <a:rPr lang="bs-Latn-BA" baseline="30000" dirty="0" smtClean="0"/>
            </a:br>
            <a:r>
              <a:rPr lang="bs-Latn-BA" dirty="0" smtClean="0"/>
              <a:t>* 2014. god.</a:t>
            </a:r>
            <a:r>
              <a:rPr lang="bs-Latn-BA" baseline="30000" dirty="0" smtClean="0"/>
              <a:t/>
            </a:r>
            <a:br>
              <a:rPr lang="bs-Latn-BA" baseline="30000" dirty="0" smtClean="0"/>
            </a:br>
            <a:endParaRPr lang="bs-Latn-BA" baseline="30000" dirty="0"/>
          </a:p>
        </p:txBody>
      </p:sp>
      <p:pic>
        <p:nvPicPr>
          <p:cNvPr id="3" name="Picture 2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3663" y="4286256"/>
            <a:ext cx="3930337" cy="234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26196"/>
          </a:xfrm>
        </p:spPr>
        <p:txBody>
          <a:bodyPr>
            <a:normAutofit/>
          </a:bodyPr>
          <a:lstStyle/>
          <a:p>
            <a:pPr algn="l"/>
            <a:r>
              <a:rPr lang="bs-Latn-BA" dirty="0" smtClean="0"/>
              <a:t>*april 2012. god.</a:t>
            </a:r>
            <a:br>
              <a:rPr lang="bs-Latn-BA" dirty="0" smtClean="0"/>
            </a:br>
            <a:r>
              <a:rPr lang="bs-Latn-BA" dirty="0" smtClean="0"/>
              <a:t>* Univerzitet Exter, Velika Britanija</a:t>
            </a:r>
            <a:br>
              <a:rPr lang="bs-Latn-BA" dirty="0" smtClean="0"/>
            </a:br>
            <a:r>
              <a:rPr lang="bs-Latn-BA" dirty="0" smtClean="0"/>
              <a:t>* “</a:t>
            </a:r>
            <a:r>
              <a:rPr lang="bs-Latn-BA" u="sng" dirty="0" smtClean="0"/>
              <a:t>Choc egde</a:t>
            </a:r>
            <a:r>
              <a:rPr lang="bs-Latn-BA" dirty="0" smtClean="0"/>
              <a:t>”</a:t>
            </a:r>
            <a:br>
              <a:rPr lang="bs-Latn-BA" dirty="0" smtClean="0"/>
            </a:br>
            <a:r>
              <a:rPr lang="bs-Latn-BA" dirty="0" smtClean="0"/>
              <a:t>* 3000 funti</a:t>
            </a:r>
            <a:br>
              <a:rPr lang="bs-Latn-BA" dirty="0" smtClean="0"/>
            </a:br>
            <a:r>
              <a:rPr lang="bs-Latn-BA" dirty="0" smtClean="0"/>
              <a:t/>
            </a:r>
            <a:br>
              <a:rPr lang="bs-Latn-BA" dirty="0" smtClean="0"/>
            </a:br>
            <a:endParaRPr lang="bs-Latn-BA" dirty="0"/>
          </a:p>
        </p:txBody>
      </p:sp>
      <p:pic>
        <p:nvPicPr>
          <p:cNvPr id="3" name="Picture 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4143380"/>
            <a:ext cx="2500330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Edisa\Desktop\slike\article-2010978-0B7D2D17000005DC-882_468x42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0992794">
            <a:off x="4741879" y="2913947"/>
            <a:ext cx="3351402" cy="30434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6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32"/>
            <a:ext cx="8229600" cy="5643602"/>
          </a:xfrm>
        </p:spPr>
        <p:txBody>
          <a:bodyPr>
            <a:normAutofit fontScale="90000"/>
          </a:bodyPr>
          <a:lstStyle/>
          <a:p>
            <a:pPr algn="l"/>
            <a:r>
              <a:rPr lang="bs-Latn-BA" dirty="0" smtClean="0"/>
              <a:t>* </a:t>
            </a:r>
            <a:r>
              <a:rPr lang="bs-Latn-BA" u="sng" dirty="0" smtClean="0"/>
              <a:t>Transplantacija</a:t>
            </a:r>
            <a:r>
              <a:rPr lang="bs-Latn-BA" dirty="0" smtClean="0"/>
              <a:t> titanijumske donje vilične kosti</a:t>
            </a:r>
            <a:br>
              <a:rPr lang="bs-Latn-BA" dirty="0" smtClean="0"/>
            </a:br>
            <a:r>
              <a:rPr lang="bs-Latn-BA" dirty="0" smtClean="0"/>
              <a:t>* Februar 2012. god.</a:t>
            </a:r>
            <a:br>
              <a:rPr lang="bs-Latn-BA" dirty="0" smtClean="0"/>
            </a:br>
            <a:r>
              <a:rPr lang="bs-Latn-BA" dirty="0" smtClean="0"/>
              <a:t>* Univerzitet Haselt u Belgiji</a:t>
            </a:r>
            <a:br>
              <a:rPr lang="bs-Latn-BA" dirty="0" smtClean="0"/>
            </a:br>
            <a:r>
              <a:rPr lang="bs-Latn-BA" dirty="0" smtClean="0"/>
              <a:t>* 20 h -&gt; 4 h</a:t>
            </a:r>
            <a:br>
              <a:rPr lang="bs-Latn-BA" dirty="0" smtClean="0"/>
            </a:br>
            <a:r>
              <a:rPr lang="bs-Latn-BA" dirty="0" smtClean="0"/>
              <a:t>* 3-4 sedmice -&gt; 4 dana</a:t>
            </a:r>
            <a:br>
              <a:rPr lang="bs-Latn-BA" dirty="0" smtClean="0"/>
            </a:br>
            <a:r>
              <a:rPr lang="bs-Latn-BA" dirty="0" smtClean="0"/>
              <a:t/>
            </a:r>
            <a:br>
              <a:rPr lang="bs-Latn-BA" dirty="0" smtClean="0"/>
            </a:br>
            <a:r>
              <a:rPr lang="bs-Latn-BA" dirty="0" smtClean="0"/>
              <a:t/>
            </a:r>
            <a:br>
              <a:rPr lang="bs-Latn-BA" dirty="0" smtClean="0"/>
            </a:br>
            <a:endParaRPr lang="bs-Latn-BA" dirty="0"/>
          </a:p>
        </p:txBody>
      </p:sp>
      <p:pic>
        <p:nvPicPr>
          <p:cNvPr id="3" name="Picture 2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 rot="377495">
            <a:off x="5687972" y="3804615"/>
            <a:ext cx="3069222" cy="2282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40000"/>
                <a:lumOff val="60000"/>
              </a:schemeClr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5143536"/>
          </a:xfrm>
        </p:spPr>
        <p:txBody>
          <a:bodyPr>
            <a:normAutofit/>
          </a:bodyPr>
          <a:lstStyle/>
          <a:p>
            <a:pPr algn="r"/>
            <a:r>
              <a:rPr lang="bs-Latn-BA" u="sng" dirty="0" smtClean="0"/>
              <a:t>* 3D printanje kuće</a:t>
            </a:r>
            <a:r>
              <a:rPr lang="bs-Latn-BA" dirty="0" smtClean="0"/>
              <a:t/>
            </a:r>
            <a:br>
              <a:rPr lang="bs-Latn-BA" dirty="0" smtClean="0"/>
            </a:br>
            <a:r>
              <a:rPr lang="bs-Latn-BA" dirty="0" smtClean="0"/>
              <a:t>* Južna Kalifornija</a:t>
            </a:r>
            <a:br>
              <a:rPr lang="bs-Latn-BA" dirty="0" smtClean="0"/>
            </a:br>
            <a:r>
              <a:rPr lang="bs-Latn-BA" dirty="0" smtClean="0"/>
              <a:t>* “Counter Crafting”</a:t>
            </a:r>
            <a:br>
              <a:rPr lang="bs-Latn-BA" dirty="0" smtClean="0"/>
            </a:br>
            <a:r>
              <a:rPr lang="bs-Latn-BA" dirty="0" smtClean="0"/>
              <a:t>* “ogroman kran” -&gt; 3D printer</a:t>
            </a:r>
            <a:br>
              <a:rPr lang="bs-Latn-BA" dirty="0" smtClean="0"/>
            </a:br>
            <a:r>
              <a:rPr lang="bs-Latn-BA" dirty="0" smtClean="0"/>
              <a:t>* 230 m</a:t>
            </a:r>
            <a:r>
              <a:rPr lang="bs-Latn-BA" baseline="30000" dirty="0" smtClean="0"/>
              <a:t>2</a:t>
            </a:r>
            <a:r>
              <a:rPr lang="bs-Latn-BA" dirty="0" smtClean="0"/>
              <a:t> za 20 sati</a:t>
            </a:r>
            <a:br>
              <a:rPr lang="bs-Latn-BA" dirty="0" smtClean="0"/>
            </a:br>
            <a:r>
              <a:rPr lang="bs-Latn-BA" dirty="0" smtClean="0"/>
              <a:t/>
            </a:r>
            <a:br>
              <a:rPr lang="bs-Latn-BA" dirty="0" smtClean="0"/>
            </a:br>
            <a:endParaRPr lang="bs-Latn-BA" dirty="0"/>
          </a:p>
        </p:txBody>
      </p:sp>
      <p:pic>
        <p:nvPicPr>
          <p:cNvPr id="3" name="Picture 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4071942"/>
            <a:ext cx="3395352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40000"/>
                <a:lumOff val="60000"/>
              </a:schemeClr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797568"/>
          </a:xfrm>
        </p:spPr>
        <p:txBody>
          <a:bodyPr>
            <a:normAutofit/>
          </a:bodyPr>
          <a:lstStyle/>
          <a:p>
            <a:pPr algn="l"/>
            <a:r>
              <a:rPr lang="bs-Latn-BA" u="sng" dirty="0" smtClean="0"/>
              <a:t>DOSTUPNOST U BiH</a:t>
            </a:r>
            <a:br>
              <a:rPr lang="bs-Latn-BA" u="sng" dirty="0" smtClean="0"/>
            </a:br>
            <a:r>
              <a:rPr lang="bs-Latn-BA" dirty="0" smtClean="0"/>
              <a:t/>
            </a:r>
            <a:br>
              <a:rPr lang="bs-Latn-BA" dirty="0" smtClean="0"/>
            </a:br>
            <a:r>
              <a:rPr lang="bs-Latn-BA" dirty="0" smtClean="0"/>
              <a:t>* Z </a:t>
            </a:r>
            <a:r>
              <a:rPr lang="bs-Latn-BA" dirty="0"/>
              <a:t>CORPORATION </a:t>
            </a:r>
            <a:r>
              <a:rPr lang="bs-Latn-BA" dirty="0" smtClean="0"/>
              <a:t/>
            </a:r>
            <a:br>
              <a:rPr lang="bs-Latn-BA" dirty="0" smtClean="0"/>
            </a:br>
            <a:r>
              <a:rPr lang="bs-Latn-BA" dirty="0" smtClean="0"/>
              <a:t>* 26.000 </a:t>
            </a:r>
            <a:r>
              <a:rPr lang="bs-Latn-BA" dirty="0"/>
              <a:t>KM </a:t>
            </a:r>
            <a:r>
              <a:rPr lang="bs-Latn-BA" dirty="0" smtClean="0"/>
              <a:t>do </a:t>
            </a:r>
            <a:r>
              <a:rPr lang="bs-Latn-BA" dirty="0"/>
              <a:t>oko 100.000 </a:t>
            </a:r>
            <a:r>
              <a:rPr lang="bs-Latn-BA" dirty="0" smtClean="0"/>
              <a:t>KM</a:t>
            </a:r>
            <a:br>
              <a:rPr lang="bs-Latn-BA" dirty="0" smtClean="0"/>
            </a:br>
            <a:r>
              <a:rPr lang="bs-Latn-BA" dirty="0" smtClean="0"/>
              <a:t/>
            </a:r>
            <a:br>
              <a:rPr lang="bs-Latn-BA" dirty="0" smtClean="0"/>
            </a:br>
            <a:r>
              <a:rPr lang="bs-Latn-BA" dirty="0"/>
              <a:t>*</a:t>
            </a:r>
            <a:r>
              <a:rPr lang="bs-Latn-BA" dirty="0" smtClean="0"/>
              <a:t> </a:t>
            </a:r>
            <a:r>
              <a:rPr lang="bs-Latn-BA" dirty="0"/>
              <a:t>MTTC iz Gračanice </a:t>
            </a:r>
            <a:r>
              <a:rPr lang="bs-Latn-BA" dirty="0" smtClean="0"/>
              <a:t/>
            </a:r>
            <a:br>
              <a:rPr lang="bs-Latn-BA" dirty="0" smtClean="0"/>
            </a:br>
            <a:r>
              <a:rPr lang="bs-Latn-BA" dirty="0" smtClean="0"/>
              <a:t>*5D-CADD </a:t>
            </a:r>
            <a:r>
              <a:rPr lang="bs-Latn-BA" dirty="0"/>
              <a:t>iz </a:t>
            </a:r>
            <a:r>
              <a:rPr lang="bs-Latn-BA" dirty="0" smtClean="0"/>
              <a:t>Sarajeva</a:t>
            </a:r>
            <a:r>
              <a:rPr lang="bs-Latn-BA" dirty="0"/>
              <a:t/>
            </a:r>
            <a:br>
              <a:rPr lang="bs-Latn-BA" dirty="0"/>
            </a:br>
            <a:endParaRPr lang="bs-Latn-B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60000"/>
                <a:lumOff val="40000"/>
              </a:schemeClr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54164"/>
          </a:xfrm>
        </p:spPr>
        <p:txBody>
          <a:bodyPr>
            <a:normAutofit/>
          </a:bodyPr>
          <a:lstStyle/>
          <a:p>
            <a:r>
              <a:rPr lang="bs-Latn-BA" b="1" dirty="0" smtClean="0"/>
              <a:t>ZAKLJUČAK</a:t>
            </a:r>
            <a:br>
              <a:rPr lang="bs-Latn-BA" b="1" dirty="0" smtClean="0"/>
            </a:br>
            <a:r>
              <a:rPr lang="bs-Latn-BA" b="1" dirty="0" smtClean="0"/>
              <a:t>DA                                   NE</a:t>
            </a:r>
            <a:endParaRPr lang="bs-Latn-BA" b="1" dirty="0"/>
          </a:p>
        </p:txBody>
      </p:sp>
      <p:pic>
        <p:nvPicPr>
          <p:cNvPr id="2051" name="Picture 3" descr="C:\Users\Edisa\Desktop\slike\20121101-Scott-Summit-3D-Printing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50280">
            <a:off x="500034" y="1928802"/>
            <a:ext cx="1521537" cy="1143008"/>
          </a:xfrm>
          <a:prstGeom prst="rect">
            <a:avLst/>
          </a:prstGeom>
          <a:noFill/>
        </p:spPr>
      </p:pic>
      <p:pic>
        <p:nvPicPr>
          <p:cNvPr id="2052" name="Picture 4" descr="C:\Users\Edisa\Desktop\slike\37006d1f78a382af9c665654f8162781_X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859540">
            <a:off x="1071538" y="4929198"/>
            <a:ext cx="1237381" cy="1214422"/>
          </a:xfrm>
          <a:prstGeom prst="rect">
            <a:avLst/>
          </a:prstGeom>
          <a:noFill/>
        </p:spPr>
      </p:pic>
      <p:pic>
        <p:nvPicPr>
          <p:cNvPr id="2053" name="Picture 5" descr="C:\Users\Edisa\Desktop\slike\smije-se-V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77189">
            <a:off x="428596" y="3357562"/>
            <a:ext cx="1357306" cy="1357306"/>
          </a:xfrm>
          <a:prstGeom prst="rect">
            <a:avLst/>
          </a:prstGeom>
          <a:noFill/>
        </p:spPr>
      </p:pic>
      <p:pic>
        <p:nvPicPr>
          <p:cNvPr id="2054" name="Picture 6" descr="C:\Users\Edisa\Desktop\slike\spanishpeaks1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363458">
            <a:off x="3995695" y="4424332"/>
            <a:ext cx="1333496" cy="1333496"/>
          </a:xfrm>
          <a:prstGeom prst="rect">
            <a:avLst/>
          </a:prstGeom>
          <a:noFill/>
        </p:spPr>
      </p:pic>
      <p:pic>
        <p:nvPicPr>
          <p:cNvPr id="2055" name="Picture 7" descr="C:\Users\Edisa\Desktop\slike\novac droga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21100749">
            <a:off x="3923304" y="2464126"/>
            <a:ext cx="1548767" cy="1020403"/>
          </a:xfrm>
          <a:prstGeom prst="rect">
            <a:avLst/>
          </a:prstGeom>
          <a:noFill/>
        </p:spPr>
      </p:pic>
      <p:pic>
        <p:nvPicPr>
          <p:cNvPr id="2056" name="Picture 8" descr="C:\Users\Edisa\Desktop\slike\a3bb5110bcca4d184d53ad289df9d53c_content_m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1252052">
            <a:off x="7429520" y="1785926"/>
            <a:ext cx="914400" cy="838200"/>
          </a:xfrm>
          <a:prstGeom prst="rect">
            <a:avLst/>
          </a:prstGeom>
          <a:noFill/>
        </p:spPr>
      </p:pic>
      <p:pic>
        <p:nvPicPr>
          <p:cNvPr id="2057" name="Picture 9" descr="C:\Users\Edisa\Desktop\slike\droga_1358847271_420x0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678827">
            <a:off x="7215206" y="2928934"/>
            <a:ext cx="1468160" cy="1309687"/>
          </a:xfrm>
          <a:prstGeom prst="rect">
            <a:avLst/>
          </a:prstGeom>
          <a:noFill/>
        </p:spPr>
      </p:pic>
      <p:pic>
        <p:nvPicPr>
          <p:cNvPr id="2058" name="Picture 10" descr="C:\Users\Edisa\Desktop\slike\worlds-first-3d-printed-gun-520x363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20705665">
            <a:off x="6786578" y="4786322"/>
            <a:ext cx="1760153" cy="12287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2976" y="2000240"/>
            <a:ext cx="5429288" cy="2143140"/>
          </a:xfrm>
        </p:spPr>
        <p:txBody>
          <a:bodyPr>
            <a:normAutofit/>
          </a:bodyPr>
          <a:lstStyle/>
          <a:p>
            <a:r>
              <a:rPr lang="bs-Latn-BA" sz="5000" b="1" dirty="0" smtClean="0">
                <a:solidFill>
                  <a:srgbClr val="FFFF00"/>
                </a:solidFill>
              </a:rPr>
              <a:t>K  R  A  J</a:t>
            </a:r>
            <a:endParaRPr lang="bs-Latn-BA" sz="5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3D PRINTERI&amp;quot;&quot;/&gt;&lt;property id=&quot;20307&quot; value=&quot;256&quot;/&gt;&lt;/object&gt;&lt;object type=&quot;3&quot; unique_id=&quot;10005&quot;&gt;&lt;property id=&quot;20148&quot; value=&quot;5&quot;/&gt;&lt;property id=&quot;20300&quot; value=&quot;Slide 2 - &amp;quot;&amp;#x0D;&amp;#x0A;* Rapid Manufacturing&amp;#x0D;&amp;#x0A;* Additive Manufacturing/ stereolitografija&amp;#x0D;&amp;#x0A;*3D printanje&amp;#x0D;&amp;#x0A;*1988. god. &amp;#x0D;&amp;#x0A;*2000. god.&amp;#x0D;&amp;#x0A;&amp;#x0D;&amp;#x0A;&amp;quot;&quot;/&gt;&lt;property id=&quot;20307&quot; value=&quot;257&quot;/&gt;&lt;/object&gt;&lt;object type=&quot;3&quot; unique_id=&quot;10006&quot;&gt;&lt;property id=&quot;20148&quot; value=&quot;5&quot;/&gt;&lt;property id=&quot;20300&quot; value=&quot;Slide 3 - &amp;quot;NAČIN RADA 3D PRINTERA&amp;#x0D;&amp;#x0A;&amp;#x0D;&amp;#x0A;* CAD fajl (urađeno ili 3D skenirano)&amp;#x0D;&amp;#x0A;* sijeku se horizontalni slojevi&amp;#x0D;&amp;#x0A;* 3D printer čita fa&quot;/&gt;&lt;property id=&quot;20307&quot; value=&quot;258&quot;/&gt;&lt;/object&gt;&lt;object type=&quot;3&quot; unique_id=&quot;10007&quot;&gt;&lt;property id=&quot;20148&quot; value=&quot;5&quot;/&gt;&lt;property id=&quot;20300&quot; value=&quot;Slide 4 - &amp;quot;NEKE OD METODA 3D PRINTANJA&amp;#x0D;&amp;#x0A;*Inkjet printanje&amp;quot;&quot;/&gt;&lt;property id=&quot;20307&quot; value=&quot;259&quot;/&gt;&lt;/object&gt;&lt;object type=&quot;3&quot; unique_id=&quot;10110&quot;&gt;&lt;property id=&quot;20148&quot; value=&quot;5&quot;/&gt;&lt;property id=&quot;20300&quot; value=&quot;Slide 5 - &amp;quot;LAMINATED OBJECT MANUFACTURING (LOM)&amp;#x0D;&amp;#x0A;&amp;#x0D;&amp;#x0A;*isječeni papir/plastika&amp;#x0D;&amp;#x0A;*ljepilo na vodenoj bazi&amp;#x0D;&amp;#x0A;*ekonomski prihvatljiva&amp;#x0D;&amp;#x0A;*na&quot;/&gt;&lt;property id=&quot;20307&quot; value=&quot;260&quot;/&gt;&lt;/object&gt;&lt;object type=&quot;3&quot; unique_id=&quot;10111&quot;&gt;&lt;property id=&quot;20148&quot; value=&quot;5&quot;/&gt;&lt;property id=&quot;20300&quot; value=&quot;Slide 6 - &amp;quot;PRIMJENA I ZNAČAJ 3D PRINTERA&amp;#x0D;&amp;#x0A;&amp;#x0D;&amp;#x0A;3D printeri se primjenjuju u arhitekturi, dizajnu,  medicini, mašinstvu, geografiji,&quot;/&gt;&lt;property id=&quot;20307&quot; value=&quot;261&quot;/&gt;&lt;/object&gt;&lt;object type=&quot;3&quot; unique_id=&quot;10112&quot;&gt;&lt;property id=&quot;20148&quot; value=&quot;5&quot;/&gt;&lt;property id=&quot;20300&quot; value=&quot;Slide 7 - &amp;quot;3D printanje zgrade&amp;#x0D;&amp;#x0A;* rad holandskog arhitekte i stručnjaka u 3D printanju&amp;#x0D;&amp;#x0A;* pijesak + “vezivo poput mramora,jače o&quot;/&gt;&lt;property id=&quot;20307&quot; value=&quot;262&quot;/&gt;&lt;/object&gt;&lt;object type=&quot;3&quot; unique_id=&quot;10113&quot;&gt;&lt;property id=&quot;20148&quot; value=&quot;5&quot;/&gt;&lt;property id=&quot;20300&quot; value=&quot;Slide 8 - &amp;quot;*april 2012. god.&amp;#x0D;&amp;#x0A;* Univerzitet Exter, Velika Britanija&amp;#x0D;&amp;#x0A;* “Choc egde”&amp;#x0D;&amp;#x0A;* 3000 funti&amp;#x0D;&amp;#x0A;&amp;#x0D;&amp;#x0A;&amp;quot;&quot;/&gt;&lt;property id=&quot;20307&quot; value=&quot;263&quot;/&gt;&lt;/object&gt;&lt;object type=&quot;3&quot; unique_id=&quot;10114&quot;&gt;&lt;property id=&quot;20148&quot; value=&quot;5&quot;/&gt;&lt;property id=&quot;20300&quot; value=&quot;Slide 9 - &amp;quot;* Transplantacija titanijumske donje vilične kosti&amp;#x0D;&amp;#x0A;* Februar 2012. god.&amp;#x0D;&amp;#x0A;* Univerzitet Haselt u Belgiji&amp;#x0D;&amp;#x0A;* 20 h -&amp;gt; 4 &quot;/&gt;&lt;property id=&quot;20307&quot; value=&quot;264&quot;/&gt;&lt;/object&gt;&lt;object type=&quot;3&quot; unique_id=&quot;10115&quot;&gt;&lt;property id=&quot;20148&quot; value=&quot;5&quot;/&gt;&lt;property id=&quot;20300&quot; value=&quot;Slide 10 - &amp;quot;* 3D printanje kuće&amp;#x0D;&amp;#x0A;* Južna Kalifornija&amp;#x0D;&amp;#x0A;* “Counter Crafting”&amp;#x0D;&amp;#x0A;* “ogroman kran” -&amp;gt; 3D printer&amp;#x0D;&amp;#x0A;* 230 m2 za 20 sati&amp;#x0D;&amp;#x0A;&amp;#x0D;&amp;#x0A;&amp;quot;&quot;/&gt;&lt;property id=&quot;20307&quot; value=&quot;265&quot;/&gt;&lt;/object&gt;&lt;object type=&quot;3&quot; unique_id=&quot;10116&quot;&gt;&lt;property id=&quot;20148&quot; value=&quot;5&quot;/&gt;&lt;property id=&quot;20300&quot; value=&quot;Slide 11 - &amp;quot;DOSTUPNOST U BiH&amp;#x0D;&amp;#x0A;&amp;#x0D;&amp;#x0A;* Z CORPORATION &amp;#x0D;&amp;#x0A;* 26.000 KM do oko 100.000 KM&amp;#x0D;&amp;#x0A;&amp;#x0D;&amp;#x0A;* MTTC iz Gračanice &amp;#x0D;&amp;#x0A;*5D-CADD iz Sarajeva&amp;#x0D;&amp;#x0A;&amp;quot;&quot;/&gt;&lt;property id=&quot;20307&quot; value=&quot;266&quot;/&gt;&lt;/object&gt;&lt;object type=&quot;3&quot; unique_id=&quot;10117&quot;&gt;&lt;property id=&quot;20148&quot; value=&quot;5&quot;/&gt;&lt;property id=&quot;20300&quot; value=&quot;Slide 12 - &amp;quot;ZAKLJUČAK&amp;#x0D;&amp;#x0A;DA                                   NE&amp;quot;&quot;/&gt;&lt;property id=&quot;20307&quot; value=&quot;267&quot;/&gt;&lt;/object&gt;&lt;object type=&quot;3&quot; unique_id=&quot;10118&quot;&gt;&lt;property id=&quot;20148&quot; value=&quot;5&quot;/&gt;&lt;property id=&quot;20300&quot; value=&quot;Slide 13 - &amp;quot;K  R  A  J&amp;quot;&quot;/&gt;&lt;property id=&quot;20307&quot; value=&quot;268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51</Words>
  <Application>Microsoft Office PowerPoint</Application>
  <PresentationFormat>On-screen Show (4:3)</PresentationFormat>
  <Paragraphs>14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3D PRINTERI</vt:lpstr>
      <vt:lpstr> * Rapid Manufacturing * Additive Manufacturing/ stereolitografija *3D printanje *1988. god.  *2000. god.  </vt:lpstr>
      <vt:lpstr>NAČIN RADA 3D PRINTERA  * CAD fajl (urađeno ili 3D skenirano) * sijeku se horizontalni slojevi * 3D printer čita fajl * sloj + sloj = 3D objekat </vt:lpstr>
      <vt:lpstr>NEKE OD METODA 3D PRINTANJA *Inkjet printanje</vt:lpstr>
      <vt:lpstr>LAMINATED OBJECT MANUFACTURING (LOM)  *isječeni papir/plastika *ljepilo na vodenoj bazi *ekonomski prihvatljiva *naj”zelenija” </vt:lpstr>
      <vt:lpstr>PRIMJENA I ZNAČAJ 3D PRINTERA  3D printeri se primjenjuju u arhitekturi, dizajnu,  medicini, mašinstvu, geografiji, industriji, pa čak i u kulinarstvu, te u mnogim drugim oblastima.  </vt:lpstr>
      <vt:lpstr>3D printanje zgrade * rad holandskog arhitekte i stručnjaka u 3D printanju * pijesak + “vezivo poput mramora,jače od cementa” * 1000 m2  * 2014. god. </vt:lpstr>
      <vt:lpstr>*april 2012. god. * Univerzitet Exter, Velika Britanija * “Choc egde” * 3000 funti  </vt:lpstr>
      <vt:lpstr>* Transplantacija titanijumske donje vilične kosti * Februar 2012. god. * Univerzitet Haselt u Belgiji * 20 h -&gt; 4 h * 3-4 sedmice -&gt; 4 dana   </vt:lpstr>
      <vt:lpstr>* 3D printanje kuće * Južna Kalifornija * “Counter Crafting” * “ogroman kran” -&gt; 3D printer * 230 m2 za 20 sati  </vt:lpstr>
      <vt:lpstr>DOSTUPNOST U BiH  * Z CORPORATION  * 26.000 KM do oko 100.000 KM  * MTTC iz Gračanice  *5D-CADD iz Sarajeva </vt:lpstr>
      <vt:lpstr>ZAKLJUČAK DA                                   NE</vt:lpstr>
      <vt:lpstr>K  R  A  J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PRINTERI</dc:title>
  <dc:creator>Edisa</dc:creator>
  <cp:lastModifiedBy>Edisa</cp:lastModifiedBy>
  <cp:revision>10</cp:revision>
  <dcterms:created xsi:type="dcterms:W3CDTF">2013-01-24T22:54:13Z</dcterms:created>
  <dcterms:modified xsi:type="dcterms:W3CDTF">2013-01-25T00:03:14Z</dcterms:modified>
</cp:coreProperties>
</file>